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0"/>
  </p:notesMasterIdLst>
  <p:sldIdLst>
    <p:sldId id="256" r:id="rId2"/>
    <p:sldId id="263" r:id="rId3"/>
    <p:sldId id="257" r:id="rId4"/>
    <p:sldId id="258" r:id="rId5"/>
    <p:sldId id="260" r:id="rId6"/>
    <p:sldId id="266" r:id="rId7"/>
    <p:sldId id="262" r:id="rId8"/>
    <p:sldId id="265"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300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96"/>
    <p:restoredTop sz="82151"/>
  </p:normalViewPr>
  <p:slideViewPr>
    <p:cSldViewPr snapToGrid="0" snapToObjects="1">
      <p:cViewPr varScale="1">
        <p:scale>
          <a:sx n="106" d="100"/>
          <a:sy n="106" d="100"/>
        </p:scale>
        <p:origin x="1200" y="184"/>
      </p:cViewPr>
      <p:guideLst/>
    </p:cSldViewPr>
  </p:slideViewPr>
  <p:notesTextViewPr>
    <p:cViewPr>
      <p:scale>
        <a:sx n="1" d="1"/>
        <a:sy n="1" d="1"/>
      </p:scale>
      <p:origin x="0" y="-1352"/>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F1105C-D419-8B43-B0F8-8E9D0877F10B}" type="datetimeFigureOut">
              <a:rPr lang="en-US" smtClean="0"/>
              <a:t>6/4/19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61157C-17CB-D543-8F30-5E51517F2DF4}" type="slidenum">
              <a:rPr lang="en-US" smtClean="0"/>
              <a:t>‹#›</a:t>
            </a:fld>
            <a:endParaRPr lang="en-US"/>
          </a:p>
        </p:txBody>
      </p:sp>
    </p:spTree>
    <p:extLst>
      <p:ext uri="{BB962C8B-B14F-4D97-AF65-F5344CB8AC3E}">
        <p14:creationId xmlns:p14="http://schemas.microsoft.com/office/powerpoint/2010/main" val="18908439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cocodataset.org/#home"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baseline="0" dirty="0"/>
              <a:t>In fine art, especially painting, humans have mastered the skill to create unique visual experiences through composing a complex interplay between the content and style of an image. So style transfer algorithm creates artistic images of high perceptual quality. This neural network system uses neural representations to separate and recombine content and style of arbitrary images, providing a neural algorithm for the creation of artistic images. </a:t>
            </a:r>
          </a:p>
        </p:txBody>
      </p:sp>
      <p:sp>
        <p:nvSpPr>
          <p:cNvPr id="4" name="Slide Number Placeholder 3"/>
          <p:cNvSpPr>
            <a:spLocks noGrp="1"/>
          </p:cNvSpPr>
          <p:nvPr>
            <p:ph type="sldNum" sz="quarter" idx="5"/>
          </p:nvPr>
        </p:nvSpPr>
        <p:spPr/>
        <p:txBody>
          <a:bodyPr/>
          <a:lstStyle/>
          <a:p>
            <a:fld id="{6161157C-17CB-D543-8F30-5E51517F2DF4}" type="slidenum">
              <a:rPr lang="en-US" smtClean="0"/>
              <a:t>2</a:t>
            </a:fld>
            <a:endParaRPr lang="en-US"/>
          </a:p>
        </p:txBody>
      </p:sp>
    </p:spTree>
    <p:extLst>
      <p:ext uri="{BB962C8B-B14F-4D97-AF65-F5344CB8AC3E}">
        <p14:creationId xmlns:p14="http://schemas.microsoft.com/office/powerpoint/2010/main" val="4288594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COCO is a large-scale object detection, segmentation, and captioning dataset. COCO has several features: </a:t>
            </a:r>
            <a:r>
              <a:rPr lang="en-US" sz="1200" b="1" i="0" kern="1200" dirty="0">
                <a:solidFill>
                  <a:schemeClr val="tx1"/>
                </a:solidFill>
                <a:effectLst/>
                <a:latin typeface="+mn-lt"/>
                <a:ea typeface="+mn-ea"/>
                <a:cs typeface="+mn-cs"/>
              </a:rPr>
              <a:t>Object segmentation</a:t>
            </a:r>
          </a:p>
          <a:p>
            <a:r>
              <a:rPr lang="en-US" sz="1200" b="1" i="0" kern="1200" dirty="0">
                <a:solidFill>
                  <a:schemeClr val="tx1"/>
                </a:solidFill>
                <a:effectLst/>
                <a:latin typeface="+mn-lt"/>
                <a:ea typeface="+mn-ea"/>
                <a:cs typeface="+mn-cs"/>
              </a:rPr>
              <a:t>Recognition in context</a:t>
            </a:r>
          </a:p>
          <a:p>
            <a:r>
              <a:rPr lang="en-US" sz="1200" b="1" i="0" kern="1200" dirty="0" err="1">
                <a:solidFill>
                  <a:schemeClr val="tx1"/>
                </a:solidFill>
                <a:effectLst/>
                <a:latin typeface="+mn-lt"/>
                <a:ea typeface="+mn-ea"/>
                <a:cs typeface="+mn-cs"/>
              </a:rPr>
              <a:t>Superpixel</a:t>
            </a:r>
            <a:r>
              <a:rPr lang="en-US" sz="1200" b="1" i="0" kern="1200" dirty="0">
                <a:solidFill>
                  <a:schemeClr val="tx1"/>
                </a:solidFill>
                <a:effectLst/>
                <a:latin typeface="+mn-lt"/>
                <a:ea typeface="+mn-ea"/>
                <a:cs typeface="+mn-cs"/>
              </a:rPr>
              <a:t> stuff segmentation</a:t>
            </a:r>
          </a:p>
          <a:p>
            <a:r>
              <a:rPr lang="en-US" sz="1200" b="1" i="0" kern="1200" dirty="0">
                <a:solidFill>
                  <a:schemeClr val="tx1"/>
                </a:solidFill>
                <a:effectLst/>
                <a:latin typeface="+mn-lt"/>
                <a:ea typeface="+mn-ea"/>
                <a:cs typeface="+mn-cs"/>
              </a:rPr>
              <a:t>330K images (&gt;200K labeled)</a:t>
            </a:r>
          </a:p>
          <a:p>
            <a:r>
              <a:rPr lang="en-US" sz="1200" b="1" i="0" kern="1200" dirty="0">
                <a:solidFill>
                  <a:schemeClr val="tx1"/>
                </a:solidFill>
                <a:effectLst/>
                <a:latin typeface="+mn-lt"/>
                <a:ea typeface="+mn-ea"/>
                <a:cs typeface="+mn-cs"/>
              </a:rPr>
              <a:t>1.5 million object instances</a:t>
            </a:r>
          </a:p>
          <a:p>
            <a:r>
              <a:rPr lang="en-US" sz="1200" b="1" i="0" kern="1200" dirty="0">
                <a:solidFill>
                  <a:schemeClr val="tx1"/>
                </a:solidFill>
                <a:effectLst/>
                <a:latin typeface="+mn-lt"/>
                <a:ea typeface="+mn-ea"/>
                <a:cs typeface="+mn-cs"/>
              </a:rPr>
              <a:t>80 object categories</a:t>
            </a:r>
          </a:p>
          <a:p>
            <a:r>
              <a:rPr lang="en-US" sz="1200" b="1" i="0" kern="1200" dirty="0">
                <a:solidFill>
                  <a:schemeClr val="tx1"/>
                </a:solidFill>
                <a:effectLst/>
                <a:latin typeface="+mn-lt"/>
                <a:ea typeface="+mn-ea"/>
                <a:cs typeface="+mn-cs"/>
              </a:rPr>
              <a:t>91 stuff categories</a:t>
            </a:r>
          </a:p>
          <a:p>
            <a:r>
              <a:rPr lang="en-US" sz="1200" b="1" i="0" kern="1200" dirty="0">
                <a:solidFill>
                  <a:schemeClr val="tx1"/>
                </a:solidFill>
                <a:effectLst/>
                <a:latin typeface="+mn-lt"/>
                <a:ea typeface="+mn-ea"/>
                <a:cs typeface="+mn-cs"/>
              </a:rPr>
              <a:t>5 captions per image</a:t>
            </a:r>
          </a:p>
          <a:p>
            <a:r>
              <a:rPr lang="en-US" sz="1200" b="1" i="0" kern="1200" dirty="0">
                <a:solidFill>
                  <a:schemeClr val="tx1"/>
                </a:solidFill>
                <a:effectLst/>
                <a:latin typeface="+mn-lt"/>
                <a:ea typeface="+mn-ea"/>
                <a:cs typeface="+mn-cs"/>
              </a:rPr>
              <a:t>250,000 people with </a:t>
            </a:r>
            <a:r>
              <a:rPr lang="en-US" sz="1200" b="1" i="0" kern="1200" dirty="0" err="1">
                <a:solidFill>
                  <a:schemeClr val="tx1"/>
                </a:solidFill>
                <a:effectLst/>
                <a:latin typeface="+mn-lt"/>
                <a:ea typeface="+mn-ea"/>
                <a:cs typeface="+mn-cs"/>
              </a:rPr>
              <a:t>keypoints</a:t>
            </a:r>
            <a:endParaRPr lang="en-US" sz="1200" b="1" i="0" kern="1200" dirty="0">
              <a:solidFill>
                <a:schemeClr val="tx1"/>
              </a:solidFill>
              <a:effectLst/>
              <a:latin typeface="+mn-lt"/>
              <a:ea typeface="+mn-ea"/>
              <a:cs typeface="+mn-cs"/>
            </a:endParaRPr>
          </a:p>
          <a:p>
            <a:r>
              <a:rPr lang="en-US" dirty="0">
                <a:hlinkClick r:id="rId3"/>
              </a:rPr>
              <a:t>http://cocodataset.org/#home</a:t>
            </a:r>
            <a:endParaRPr lang="en-US" sz="1200" b="1"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161157C-17CB-D543-8F30-5E51517F2DF4}" type="slidenum">
              <a:rPr lang="en-US" smtClean="0"/>
              <a:t>4</a:t>
            </a:fld>
            <a:endParaRPr lang="en-US"/>
          </a:p>
        </p:txBody>
      </p:sp>
    </p:spTree>
    <p:extLst>
      <p:ext uri="{BB962C8B-B14F-4D97-AF65-F5344CB8AC3E}">
        <p14:creationId xmlns:p14="http://schemas.microsoft.com/office/powerpoint/2010/main" val="2791234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Neural Style Transfer first released in the paper "A Neural Algorithm of Artistic Style” in 2015.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core innovation of this paper is the use of deep learning to separate the content representation of an image, from the style representation.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convolutional neural networks is applied here. It consists a batch of layers. Each layer of units can be considered as a collection of image filters. Every filter would extract a certain features from the input image.</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Higher layers in the network capture the high-level content, like the objects and their arrangement, but not the exact pixel values. We therefore refer to the feature responses in higher layers of the network as content representation.</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To obtain the representation of the style of the input image, we can use a feature space to capture texture information. This feature space is built on top of the filter responses in each layer of the network. It consists of the correlations between the different filter responses. By including the correlations of multiple layers, we can obtain a stationary, multi-scale representation of the input image, that is the style representation.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And during training process, we minimize the loss function contains two part separately, one part is content loss and another is style loss. Thus, the model can smoothly regulate the emphasis on either reconstructing the content or the </a:t>
            </a:r>
            <a:r>
              <a:rPr lang="en-US" sz="1200" kern="1200">
                <a:solidFill>
                  <a:schemeClr val="tx1"/>
                </a:solidFill>
                <a:effectLst/>
                <a:latin typeface="+mn-lt"/>
                <a:ea typeface="+mn-ea"/>
                <a:cs typeface="+mn-cs"/>
              </a:rPr>
              <a:t>style.</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For our project, after we finish the work above, we consider more possibilities. Like a real-time style transfer. It combines the technique above and another technique (that uses perceptual loss functions to generate high-quality images) together to make the algorithm three orders of magnitude faster.  </a:t>
            </a:r>
          </a:p>
          <a:p>
            <a:r>
              <a:rPr lang="en-US" sz="1200" kern="1200" dirty="0">
                <a:solidFill>
                  <a:schemeClr val="tx1"/>
                </a:solidFill>
                <a:effectLst/>
                <a:latin typeface="+mn-lt"/>
                <a:ea typeface="+mn-ea"/>
                <a:cs typeface="+mn-cs"/>
              </a:rPr>
              <a:t>If possible, we may try more advanced models and methods based on our prior work.</a:t>
            </a:r>
          </a:p>
          <a:p>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6161157C-17CB-D543-8F30-5E51517F2DF4}" type="slidenum">
              <a:rPr lang="en-US" smtClean="0"/>
              <a:t>5</a:t>
            </a:fld>
            <a:endParaRPr lang="en-US"/>
          </a:p>
        </p:txBody>
      </p:sp>
    </p:spTree>
    <p:extLst>
      <p:ext uri="{BB962C8B-B14F-4D97-AF65-F5344CB8AC3E}">
        <p14:creationId xmlns:p14="http://schemas.microsoft.com/office/powerpoint/2010/main" val="2607485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high-quality images can be generated by defining and optimizing perceptual loss functions based on high-level features extracted from pretrained networks, three orders of magnitude faster</a:t>
            </a:r>
            <a:endParaRPr lang="en-US" sz="1200" dirty="0">
              <a:solidFill>
                <a:srgbClr val="A5300F"/>
              </a:solidFill>
            </a:endParaRPr>
          </a:p>
          <a:p>
            <a:endParaRPr lang="en-US" dirty="0"/>
          </a:p>
        </p:txBody>
      </p:sp>
      <p:sp>
        <p:nvSpPr>
          <p:cNvPr id="4" name="Slide Number Placeholder 3"/>
          <p:cNvSpPr>
            <a:spLocks noGrp="1"/>
          </p:cNvSpPr>
          <p:nvPr>
            <p:ph type="sldNum" sz="quarter" idx="5"/>
          </p:nvPr>
        </p:nvSpPr>
        <p:spPr/>
        <p:txBody>
          <a:bodyPr/>
          <a:lstStyle/>
          <a:p>
            <a:fld id="{6161157C-17CB-D543-8F30-5E51517F2DF4}" type="slidenum">
              <a:rPr lang="en-US" smtClean="0"/>
              <a:t>6</a:t>
            </a:fld>
            <a:endParaRPr lang="en-US"/>
          </a:p>
        </p:txBody>
      </p:sp>
    </p:spTree>
    <p:extLst>
      <p:ext uri="{BB962C8B-B14F-4D97-AF65-F5344CB8AC3E}">
        <p14:creationId xmlns:p14="http://schemas.microsoft.com/office/powerpoint/2010/main" val="23208580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6/4/19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6/4/19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6/4/19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sv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3.svg"/><Relationship Id="rId9"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5.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3.sv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jpeg"/><Relationship Id="rId7" Type="http://schemas.openxmlformats.org/officeDocument/2006/relationships/image" Target="../media/image31.pn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45D2C-9164-604D-A9DA-F8CED1A06239}"/>
              </a:ext>
            </a:extLst>
          </p:cNvPr>
          <p:cNvSpPr>
            <a:spLocks noGrp="1"/>
          </p:cNvSpPr>
          <p:nvPr>
            <p:ph type="ctrTitle"/>
          </p:nvPr>
        </p:nvSpPr>
        <p:spPr/>
        <p:txBody>
          <a:bodyPr>
            <a:normAutofit fontScale="90000"/>
          </a:bodyPr>
          <a:lstStyle/>
          <a:p>
            <a:r>
              <a:rPr lang="en-US" dirty="0"/>
              <a:t>Style Transfer</a:t>
            </a:r>
            <a:br>
              <a:rPr lang="en-US" dirty="0"/>
            </a:br>
            <a:r>
              <a:rPr lang="en-US" dirty="0"/>
              <a:t>-from real photos to artworks </a:t>
            </a:r>
          </a:p>
        </p:txBody>
      </p:sp>
      <p:sp>
        <p:nvSpPr>
          <p:cNvPr id="3" name="Subtitle 2">
            <a:extLst>
              <a:ext uri="{FF2B5EF4-FFF2-40B4-BE49-F238E27FC236}">
                <a16:creationId xmlns:a16="http://schemas.microsoft.com/office/drawing/2014/main" id="{4F98D526-BFBA-BD49-AC9E-738C977EC619}"/>
              </a:ext>
            </a:extLst>
          </p:cNvPr>
          <p:cNvSpPr>
            <a:spLocks noGrp="1"/>
          </p:cNvSpPr>
          <p:nvPr>
            <p:ph type="subTitle" idx="1"/>
          </p:nvPr>
        </p:nvSpPr>
        <p:spPr/>
        <p:txBody>
          <a:bodyPr/>
          <a:lstStyle/>
          <a:p>
            <a:r>
              <a:rPr lang="en-US" dirty="0"/>
              <a:t>Liying Li</a:t>
            </a:r>
          </a:p>
          <a:p>
            <a:r>
              <a:rPr lang="en-US" dirty="0"/>
              <a:t>Jinghui Zhao</a:t>
            </a:r>
          </a:p>
        </p:txBody>
      </p:sp>
    </p:spTree>
    <p:extLst>
      <p:ext uri="{BB962C8B-B14F-4D97-AF65-F5344CB8AC3E}">
        <p14:creationId xmlns:p14="http://schemas.microsoft.com/office/powerpoint/2010/main" val="4164083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116D-434B-2C4A-A9BA-B4383F71ACA8}"/>
              </a:ext>
            </a:extLst>
          </p:cNvPr>
          <p:cNvSpPr>
            <a:spLocks noGrp="1"/>
          </p:cNvSpPr>
          <p:nvPr>
            <p:ph type="title"/>
          </p:nvPr>
        </p:nvSpPr>
        <p:spPr>
          <a:xfrm>
            <a:off x="1620159" y="663020"/>
            <a:ext cx="3471129" cy="679396"/>
          </a:xfrm>
        </p:spPr>
        <p:txBody>
          <a:bodyPr>
            <a:normAutofit/>
          </a:bodyPr>
          <a:lstStyle/>
          <a:p>
            <a:r>
              <a:rPr lang="en-US" b="1" dirty="0">
                <a:solidFill>
                  <a:srgbClr val="A5300F"/>
                </a:solidFill>
              </a:rPr>
              <a:t>Style Transfer</a:t>
            </a:r>
          </a:p>
        </p:txBody>
      </p:sp>
      <p:pic>
        <p:nvPicPr>
          <p:cNvPr id="6" name="Content Placeholder 5">
            <a:extLst>
              <a:ext uri="{FF2B5EF4-FFF2-40B4-BE49-F238E27FC236}">
                <a16:creationId xmlns:a16="http://schemas.microsoft.com/office/drawing/2014/main" id="{B34F2B2B-AB11-EE4F-B465-CD0CBE48C53E}"/>
              </a:ext>
            </a:extLst>
          </p:cNvPr>
          <p:cNvPicPr>
            <a:picLocks noGrp="1" noChangeAspect="1"/>
          </p:cNvPicPr>
          <p:nvPr>
            <p:ph idx="1"/>
          </p:nvPr>
        </p:nvPicPr>
        <p:blipFill>
          <a:blip r:embed="rId3"/>
          <a:stretch>
            <a:fillRect/>
          </a:stretch>
        </p:blipFill>
        <p:spPr>
          <a:xfrm>
            <a:off x="3105120" y="1342416"/>
            <a:ext cx="5937280" cy="5045021"/>
          </a:xfrm>
        </p:spPr>
      </p:pic>
      <p:pic>
        <p:nvPicPr>
          <p:cNvPr id="8" name="Graphic 7" descr="Arrow: Slight curve">
            <a:extLst>
              <a:ext uri="{FF2B5EF4-FFF2-40B4-BE49-F238E27FC236}">
                <a16:creationId xmlns:a16="http://schemas.microsoft.com/office/drawing/2014/main" id="{F11C9D4D-4669-ED4C-A9DC-D033FBBCFE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60520" y="1844749"/>
            <a:ext cx="914400" cy="914400"/>
          </a:xfrm>
          <a:prstGeom prst="rect">
            <a:avLst/>
          </a:prstGeom>
        </p:spPr>
      </p:pic>
      <p:pic>
        <p:nvPicPr>
          <p:cNvPr id="10" name="Graphic 9" descr="Arrow: Straight">
            <a:extLst>
              <a:ext uri="{FF2B5EF4-FFF2-40B4-BE49-F238E27FC236}">
                <a16:creationId xmlns:a16="http://schemas.microsoft.com/office/drawing/2014/main" id="{B448FFBB-B521-DE49-83FA-4A119CA567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72600" y="1871330"/>
            <a:ext cx="914400" cy="914400"/>
          </a:xfrm>
          <a:prstGeom prst="rect">
            <a:avLst/>
          </a:prstGeom>
        </p:spPr>
      </p:pic>
      <p:sp>
        <p:nvSpPr>
          <p:cNvPr id="11" name="TextBox 10">
            <a:extLst>
              <a:ext uri="{FF2B5EF4-FFF2-40B4-BE49-F238E27FC236}">
                <a16:creationId xmlns:a16="http://schemas.microsoft.com/office/drawing/2014/main" id="{1FD03F0D-56CA-7049-B7DD-C7331957B174}"/>
              </a:ext>
            </a:extLst>
          </p:cNvPr>
          <p:cNvSpPr txBox="1"/>
          <p:nvPr/>
        </p:nvSpPr>
        <p:spPr>
          <a:xfrm>
            <a:off x="872480" y="1871330"/>
            <a:ext cx="1183627" cy="584775"/>
          </a:xfrm>
          <a:prstGeom prst="rect">
            <a:avLst/>
          </a:prstGeom>
          <a:noFill/>
        </p:spPr>
        <p:txBody>
          <a:bodyPr wrap="square" rtlCol="0">
            <a:spAutoFit/>
          </a:bodyPr>
          <a:lstStyle/>
          <a:p>
            <a:r>
              <a:rPr lang="en-US" sz="3200" b="1" dirty="0">
                <a:solidFill>
                  <a:srgbClr val="A5300F"/>
                </a:solidFill>
              </a:rPr>
              <a:t>style</a:t>
            </a:r>
            <a:endParaRPr lang="en-US" b="1" dirty="0">
              <a:solidFill>
                <a:srgbClr val="A5300F"/>
              </a:solidFill>
            </a:endParaRPr>
          </a:p>
        </p:txBody>
      </p:sp>
      <p:sp>
        <p:nvSpPr>
          <p:cNvPr id="12" name="Rectangle 11">
            <a:extLst>
              <a:ext uri="{FF2B5EF4-FFF2-40B4-BE49-F238E27FC236}">
                <a16:creationId xmlns:a16="http://schemas.microsoft.com/office/drawing/2014/main" id="{815F5297-FE8A-8E44-9ABE-66853F81008E}"/>
              </a:ext>
            </a:extLst>
          </p:cNvPr>
          <p:cNvSpPr/>
          <p:nvPr/>
        </p:nvSpPr>
        <p:spPr>
          <a:xfrm>
            <a:off x="10287000" y="2036142"/>
            <a:ext cx="1713931" cy="584775"/>
          </a:xfrm>
          <a:prstGeom prst="rect">
            <a:avLst/>
          </a:prstGeom>
        </p:spPr>
        <p:txBody>
          <a:bodyPr wrap="none">
            <a:spAutoFit/>
          </a:bodyPr>
          <a:lstStyle/>
          <a:p>
            <a:r>
              <a:rPr lang="en-US" sz="3200" b="1" dirty="0">
                <a:solidFill>
                  <a:srgbClr val="A5300F"/>
                </a:solidFill>
              </a:rPr>
              <a:t>content</a:t>
            </a:r>
            <a:endParaRPr lang="en-US" b="1" dirty="0">
              <a:solidFill>
                <a:srgbClr val="A5300F"/>
              </a:solidFill>
            </a:endParaRPr>
          </a:p>
        </p:txBody>
      </p:sp>
      <p:pic>
        <p:nvPicPr>
          <p:cNvPr id="9" name="Graphic 8" descr="Arrow: Slight curve">
            <a:extLst>
              <a:ext uri="{FF2B5EF4-FFF2-40B4-BE49-F238E27FC236}">
                <a16:creationId xmlns:a16="http://schemas.microsoft.com/office/drawing/2014/main" id="{4C57E8D9-EBAB-B54A-82C3-BBE9A2541D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56107" y="4455341"/>
            <a:ext cx="914400" cy="914400"/>
          </a:xfrm>
          <a:prstGeom prst="rect">
            <a:avLst/>
          </a:prstGeom>
        </p:spPr>
      </p:pic>
      <p:sp>
        <p:nvSpPr>
          <p:cNvPr id="3" name="Rectangle 2">
            <a:extLst>
              <a:ext uri="{FF2B5EF4-FFF2-40B4-BE49-F238E27FC236}">
                <a16:creationId xmlns:a16="http://schemas.microsoft.com/office/drawing/2014/main" id="{867627EB-3761-9749-BFD6-841C1AF10F25}"/>
              </a:ext>
            </a:extLst>
          </p:cNvPr>
          <p:cNvSpPr/>
          <p:nvPr/>
        </p:nvSpPr>
        <p:spPr>
          <a:xfrm>
            <a:off x="888497" y="4389321"/>
            <a:ext cx="1367682" cy="523220"/>
          </a:xfrm>
          <a:prstGeom prst="rect">
            <a:avLst/>
          </a:prstGeom>
        </p:spPr>
        <p:txBody>
          <a:bodyPr wrap="none">
            <a:spAutoFit/>
          </a:bodyPr>
          <a:lstStyle/>
          <a:p>
            <a:r>
              <a:rPr lang="en-US" sz="2800" b="1" dirty="0">
                <a:solidFill>
                  <a:srgbClr val="A5300F"/>
                </a:solidFill>
              </a:rPr>
              <a:t>Output</a:t>
            </a:r>
            <a:endParaRPr lang="en-US" b="1" dirty="0">
              <a:solidFill>
                <a:srgbClr val="A5300F"/>
              </a:solidFill>
            </a:endParaRPr>
          </a:p>
        </p:txBody>
      </p:sp>
    </p:spTree>
    <p:extLst>
      <p:ext uri="{BB962C8B-B14F-4D97-AF65-F5344CB8AC3E}">
        <p14:creationId xmlns:p14="http://schemas.microsoft.com/office/powerpoint/2010/main" val="1125078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116D-434B-2C4A-A9BA-B4383F71ACA8}"/>
              </a:ext>
            </a:extLst>
          </p:cNvPr>
          <p:cNvSpPr>
            <a:spLocks noGrp="1"/>
          </p:cNvSpPr>
          <p:nvPr>
            <p:ph type="title"/>
          </p:nvPr>
        </p:nvSpPr>
        <p:spPr>
          <a:xfrm>
            <a:off x="1620160" y="663020"/>
            <a:ext cx="2358454" cy="679396"/>
          </a:xfrm>
        </p:spPr>
        <p:txBody>
          <a:bodyPr/>
          <a:lstStyle/>
          <a:p>
            <a:r>
              <a:rPr lang="en-US" b="1" dirty="0">
                <a:solidFill>
                  <a:srgbClr val="A5300F"/>
                </a:solidFill>
              </a:rPr>
              <a:t>Why this?</a:t>
            </a:r>
          </a:p>
        </p:txBody>
      </p:sp>
      <p:pic>
        <p:nvPicPr>
          <p:cNvPr id="14" name="Content Placeholder 13" descr="Sad face with no fill">
            <a:extLst>
              <a:ext uri="{FF2B5EF4-FFF2-40B4-BE49-F238E27FC236}">
                <a16:creationId xmlns:a16="http://schemas.microsoft.com/office/drawing/2014/main" id="{3666742D-0D06-D040-81E9-BBA833DB07DF}"/>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2587752" y="2130552"/>
            <a:ext cx="914400" cy="914400"/>
          </a:xfrm>
          <a:effectLst>
            <a:outerShdw blurRad="50800" dist="50800" dir="5400000" algn="ctr" rotWithShape="0">
              <a:schemeClr val="bg1"/>
            </a:outerShdw>
          </a:effectLst>
        </p:spPr>
      </p:pic>
      <p:pic>
        <p:nvPicPr>
          <p:cNvPr id="16" name="Graphic 15" descr="Winking face with no fill">
            <a:extLst>
              <a:ext uri="{FF2B5EF4-FFF2-40B4-BE49-F238E27FC236}">
                <a16:creationId xmlns:a16="http://schemas.microsoft.com/office/drawing/2014/main" id="{36906881-2915-084C-B7C5-BEFB19AA50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587752" y="3342753"/>
            <a:ext cx="914400" cy="914400"/>
          </a:xfrm>
          <a:prstGeom prst="rect">
            <a:avLst/>
          </a:prstGeom>
        </p:spPr>
      </p:pic>
      <p:sp>
        <p:nvSpPr>
          <p:cNvPr id="17" name="TextBox 16">
            <a:extLst>
              <a:ext uri="{FF2B5EF4-FFF2-40B4-BE49-F238E27FC236}">
                <a16:creationId xmlns:a16="http://schemas.microsoft.com/office/drawing/2014/main" id="{FFD51786-4799-D04C-9134-366A90D0DC31}"/>
              </a:ext>
            </a:extLst>
          </p:cNvPr>
          <p:cNvSpPr txBox="1"/>
          <p:nvPr/>
        </p:nvSpPr>
        <p:spPr>
          <a:xfrm>
            <a:off x="3701146" y="2346089"/>
            <a:ext cx="6198782" cy="646331"/>
          </a:xfrm>
          <a:prstGeom prst="rect">
            <a:avLst/>
          </a:prstGeom>
          <a:noFill/>
        </p:spPr>
        <p:txBody>
          <a:bodyPr wrap="square" rtlCol="0">
            <a:spAutoFit/>
          </a:bodyPr>
          <a:lstStyle/>
          <a:p>
            <a:r>
              <a:rPr lang="en-US" sz="3600" dirty="0"/>
              <a:t>Deep learning beginners</a:t>
            </a:r>
          </a:p>
        </p:txBody>
      </p:sp>
      <p:sp>
        <p:nvSpPr>
          <p:cNvPr id="18" name="TextBox 17">
            <a:extLst>
              <a:ext uri="{FF2B5EF4-FFF2-40B4-BE49-F238E27FC236}">
                <a16:creationId xmlns:a16="http://schemas.microsoft.com/office/drawing/2014/main" id="{0AA90463-3DD3-C04A-AFD4-6353E0DDCA99}"/>
              </a:ext>
            </a:extLst>
          </p:cNvPr>
          <p:cNvSpPr txBox="1"/>
          <p:nvPr/>
        </p:nvSpPr>
        <p:spPr>
          <a:xfrm>
            <a:off x="3701146" y="3476787"/>
            <a:ext cx="7212277" cy="646331"/>
          </a:xfrm>
          <a:prstGeom prst="rect">
            <a:avLst/>
          </a:prstGeom>
          <a:noFill/>
        </p:spPr>
        <p:txBody>
          <a:bodyPr wrap="square" rtlCol="0">
            <a:spAutoFit/>
          </a:bodyPr>
          <a:lstStyle/>
          <a:p>
            <a:r>
              <a:rPr lang="en-US" sz="3600" dirty="0"/>
              <a:t>Open resources &amp; reference</a:t>
            </a:r>
          </a:p>
        </p:txBody>
      </p:sp>
      <p:pic>
        <p:nvPicPr>
          <p:cNvPr id="20" name="Graphic 19" descr="Sunglasses face with no fill">
            <a:extLst>
              <a:ext uri="{FF2B5EF4-FFF2-40B4-BE49-F238E27FC236}">
                <a16:creationId xmlns:a16="http://schemas.microsoft.com/office/drawing/2014/main" id="{B024E6E0-0655-AF4E-A079-6FDF54F7D3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587752" y="4611951"/>
            <a:ext cx="914400" cy="914400"/>
          </a:xfrm>
          <a:prstGeom prst="rect">
            <a:avLst/>
          </a:prstGeom>
        </p:spPr>
      </p:pic>
      <p:sp>
        <p:nvSpPr>
          <p:cNvPr id="21" name="TextBox 20">
            <a:extLst>
              <a:ext uri="{FF2B5EF4-FFF2-40B4-BE49-F238E27FC236}">
                <a16:creationId xmlns:a16="http://schemas.microsoft.com/office/drawing/2014/main" id="{842590B3-7DF1-094D-A2BB-BF8DC587B69C}"/>
              </a:ext>
            </a:extLst>
          </p:cNvPr>
          <p:cNvSpPr txBox="1"/>
          <p:nvPr/>
        </p:nvSpPr>
        <p:spPr>
          <a:xfrm>
            <a:off x="3701146" y="4745985"/>
            <a:ext cx="7402283" cy="646331"/>
          </a:xfrm>
          <a:prstGeom prst="rect">
            <a:avLst/>
          </a:prstGeom>
          <a:noFill/>
        </p:spPr>
        <p:txBody>
          <a:bodyPr wrap="square" rtlCol="0">
            <a:spAutoFit/>
          </a:bodyPr>
          <a:lstStyle/>
          <a:p>
            <a:r>
              <a:rPr lang="en-US" sz="3600" dirty="0"/>
              <a:t>First related paper: 2015-2016</a:t>
            </a:r>
          </a:p>
        </p:txBody>
      </p:sp>
    </p:spTree>
    <p:extLst>
      <p:ext uri="{BB962C8B-B14F-4D97-AF65-F5344CB8AC3E}">
        <p14:creationId xmlns:p14="http://schemas.microsoft.com/office/powerpoint/2010/main" val="3196851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116D-434B-2C4A-A9BA-B4383F71ACA8}"/>
              </a:ext>
            </a:extLst>
          </p:cNvPr>
          <p:cNvSpPr>
            <a:spLocks noGrp="1"/>
          </p:cNvSpPr>
          <p:nvPr>
            <p:ph type="title"/>
          </p:nvPr>
        </p:nvSpPr>
        <p:spPr>
          <a:xfrm>
            <a:off x="1620160" y="663020"/>
            <a:ext cx="2358454" cy="679396"/>
          </a:xfrm>
        </p:spPr>
        <p:txBody>
          <a:bodyPr/>
          <a:lstStyle/>
          <a:p>
            <a:r>
              <a:rPr lang="en-US" b="1" dirty="0">
                <a:solidFill>
                  <a:srgbClr val="A5300F"/>
                </a:solidFill>
              </a:rPr>
              <a:t>Data</a:t>
            </a:r>
          </a:p>
        </p:txBody>
      </p:sp>
      <p:sp>
        <p:nvSpPr>
          <p:cNvPr id="3" name="Content Placeholder 2">
            <a:extLst>
              <a:ext uri="{FF2B5EF4-FFF2-40B4-BE49-F238E27FC236}">
                <a16:creationId xmlns:a16="http://schemas.microsoft.com/office/drawing/2014/main" id="{61DE9B81-A98D-2943-BA8A-D691854EFE7E}"/>
              </a:ext>
            </a:extLst>
          </p:cNvPr>
          <p:cNvSpPr>
            <a:spLocks noGrp="1"/>
          </p:cNvSpPr>
          <p:nvPr>
            <p:ph idx="1"/>
          </p:nvPr>
        </p:nvSpPr>
        <p:spPr>
          <a:xfrm>
            <a:off x="2017486" y="1582057"/>
            <a:ext cx="7286002" cy="4563561"/>
          </a:xfrm>
        </p:spPr>
        <p:txBody>
          <a:bodyPr>
            <a:normAutofit/>
          </a:bodyPr>
          <a:lstStyle/>
          <a:p>
            <a:r>
              <a:rPr lang="en-US" sz="2800" dirty="0"/>
              <a:t>Training Data: </a:t>
            </a:r>
            <a:r>
              <a:rPr lang="en-US" sz="2800" b="1" dirty="0">
                <a:solidFill>
                  <a:srgbClr val="A5300F"/>
                </a:solidFill>
              </a:rPr>
              <a:t>Microsoft COCO dataset</a:t>
            </a:r>
          </a:p>
          <a:p>
            <a:pPr lvl="1"/>
            <a:r>
              <a:rPr lang="en-US" sz="2400" dirty="0"/>
              <a:t>What is COCO?</a:t>
            </a:r>
          </a:p>
          <a:p>
            <a:pPr lvl="1"/>
            <a:endParaRPr lang="en-US" dirty="0"/>
          </a:p>
          <a:p>
            <a:pPr lvl="1"/>
            <a:endParaRPr lang="en-US" dirty="0"/>
          </a:p>
          <a:p>
            <a:pPr lvl="1"/>
            <a:endParaRPr lang="en-US" dirty="0"/>
          </a:p>
          <a:p>
            <a:pPr lvl="1"/>
            <a:endParaRPr lang="en-US" dirty="0"/>
          </a:p>
          <a:p>
            <a:pPr lvl="1"/>
            <a:r>
              <a:rPr lang="en-US" sz="2400" dirty="0"/>
              <a:t>Dataset examples</a:t>
            </a:r>
          </a:p>
          <a:p>
            <a:pPr marL="457200" lvl="1" indent="0">
              <a:buNone/>
            </a:pPr>
            <a:r>
              <a:rPr lang="en-US" dirty="0"/>
              <a:t>	</a:t>
            </a:r>
          </a:p>
        </p:txBody>
      </p:sp>
      <p:pic>
        <p:nvPicPr>
          <p:cNvPr id="6" name="Graphic 5" descr="Cat">
            <a:extLst>
              <a:ext uri="{FF2B5EF4-FFF2-40B4-BE49-F238E27FC236}">
                <a16:creationId xmlns:a16="http://schemas.microsoft.com/office/drawing/2014/main" id="{547248BF-079B-0D48-95BE-ECA0F0E64B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77343" y="2783073"/>
            <a:ext cx="914400" cy="914400"/>
          </a:xfrm>
          <a:prstGeom prst="rect">
            <a:avLst/>
          </a:prstGeom>
        </p:spPr>
      </p:pic>
      <p:pic>
        <p:nvPicPr>
          <p:cNvPr id="8" name="Graphic 7" descr="Dog">
            <a:extLst>
              <a:ext uri="{FF2B5EF4-FFF2-40B4-BE49-F238E27FC236}">
                <a16:creationId xmlns:a16="http://schemas.microsoft.com/office/drawing/2014/main" id="{ACF534E4-89F9-C94B-B1C5-FD8E552AF3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69143" y="2781820"/>
            <a:ext cx="914400" cy="914400"/>
          </a:xfrm>
          <a:prstGeom prst="rect">
            <a:avLst/>
          </a:prstGeom>
        </p:spPr>
      </p:pic>
      <p:pic>
        <p:nvPicPr>
          <p:cNvPr id="10" name="Graphic 9" descr="Airplane">
            <a:extLst>
              <a:ext uri="{FF2B5EF4-FFF2-40B4-BE49-F238E27FC236}">
                <a16:creationId xmlns:a16="http://schemas.microsoft.com/office/drawing/2014/main" id="{33D7E305-F54D-BC48-98AB-32BC114801E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07542" y="2783073"/>
            <a:ext cx="914400" cy="914400"/>
          </a:xfrm>
          <a:prstGeom prst="rect">
            <a:avLst/>
          </a:prstGeom>
        </p:spPr>
      </p:pic>
      <p:pic>
        <p:nvPicPr>
          <p:cNvPr id="12" name="Graphic 11" descr="Bridge scene">
            <a:extLst>
              <a:ext uri="{FF2B5EF4-FFF2-40B4-BE49-F238E27FC236}">
                <a16:creationId xmlns:a16="http://schemas.microsoft.com/office/drawing/2014/main" id="{C8F244B9-AA4C-C54A-9220-695E8B0DF68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12081" y="2734690"/>
            <a:ext cx="914400" cy="914400"/>
          </a:xfrm>
          <a:prstGeom prst="rect">
            <a:avLst/>
          </a:prstGeom>
        </p:spPr>
      </p:pic>
      <p:pic>
        <p:nvPicPr>
          <p:cNvPr id="14" name="Graphic 13" descr="Tug boat">
            <a:extLst>
              <a:ext uri="{FF2B5EF4-FFF2-40B4-BE49-F238E27FC236}">
                <a16:creationId xmlns:a16="http://schemas.microsoft.com/office/drawing/2014/main" id="{1110038D-7572-214A-B996-2A7B7EA74AC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059282" y="2784154"/>
            <a:ext cx="914400" cy="914400"/>
          </a:xfrm>
          <a:prstGeom prst="rect">
            <a:avLst/>
          </a:prstGeom>
        </p:spPr>
      </p:pic>
      <p:sp>
        <p:nvSpPr>
          <p:cNvPr id="15" name="TextBox 14">
            <a:extLst>
              <a:ext uri="{FF2B5EF4-FFF2-40B4-BE49-F238E27FC236}">
                <a16:creationId xmlns:a16="http://schemas.microsoft.com/office/drawing/2014/main" id="{0B0A2E6A-47B9-3048-9572-C1058377118C}"/>
              </a:ext>
            </a:extLst>
          </p:cNvPr>
          <p:cNvSpPr txBox="1"/>
          <p:nvPr/>
        </p:nvSpPr>
        <p:spPr>
          <a:xfrm>
            <a:off x="7845144" y="2341048"/>
            <a:ext cx="4310001" cy="1879489"/>
          </a:xfrm>
          <a:prstGeom prst="rect">
            <a:avLst/>
          </a:prstGeom>
          <a:noFill/>
        </p:spPr>
        <p:txBody>
          <a:bodyPr wrap="square" rtlCol="0">
            <a:spAutoFit/>
          </a:bodyPr>
          <a:lstStyle/>
          <a:p>
            <a:pPr lvl="1">
              <a:lnSpc>
                <a:spcPct val="150000"/>
              </a:lnSpc>
            </a:pPr>
            <a:r>
              <a:rPr lang="en-US" sz="2000" b="1" dirty="0">
                <a:solidFill>
                  <a:schemeClr val="tx1">
                    <a:lumMod val="75000"/>
                    <a:lumOff val="25000"/>
                  </a:schemeClr>
                </a:solidFill>
              </a:rPr>
              <a:t>330K images (&gt;200K labeled)</a:t>
            </a:r>
          </a:p>
          <a:p>
            <a:pPr lvl="1">
              <a:lnSpc>
                <a:spcPct val="150000"/>
              </a:lnSpc>
            </a:pPr>
            <a:r>
              <a:rPr lang="en-US" sz="2000" b="1" dirty="0">
                <a:solidFill>
                  <a:schemeClr val="tx1">
                    <a:lumMod val="75000"/>
                    <a:lumOff val="25000"/>
                  </a:schemeClr>
                </a:solidFill>
              </a:rPr>
              <a:t>1.5 million object instances</a:t>
            </a:r>
          </a:p>
          <a:p>
            <a:pPr lvl="1">
              <a:lnSpc>
                <a:spcPct val="150000"/>
              </a:lnSpc>
            </a:pPr>
            <a:r>
              <a:rPr lang="en-US" sz="2000" b="1" dirty="0">
                <a:solidFill>
                  <a:schemeClr val="tx1">
                    <a:lumMod val="75000"/>
                    <a:lumOff val="25000"/>
                  </a:schemeClr>
                </a:solidFill>
              </a:rPr>
              <a:t>80 categories</a:t>
            </a:r>
          </a:p>
          <a:p>
            <a:pPr lvl="1">
              <a:lnSpc>
                <a:spcPct val="150000"/>
              </a:lnSpc>
            </a:pPr>
            <a:r>
              <a:rPr lang="en-US" sz="2000" b="1" dirty="0">
                <a:solidFill>
                  <a:schemeClr val="tx1">
                    <a:lumMod val="75000"/>
                    <a:lumOff val="25000"/>
                  </a:schemeClr>
                </a:solidFill>
              </a:rPr>
              <a:t>......</a:t>
            </a:r>
          </a:p>
        </p:txBody>
      </p:sp>
      <p:pic>
        <p:nvPicPr>
          <p:cNvPr id="19" name="Picture 18">
            <a:extLst>
              <a:ext uri="{FF2B5EF4-FFF2-40B4-BE49-F238E27FC236}">
                <a16:creationId xmlns:a16="http://schemas.microsoft.com/office/drawing/2014/main" id="{AAA39D11-D8D3-224D-8E4F-9EB967D47897}"/>
              </a:ext>
            </a:extLst>
          </p:cNvPr>
          <p:cNvPicPr>
            <a:picLocks noChangeAspect="1"/>
          </p:cNvPicPr>
          <p:nvPr/>
        </p:nvPicPr>
        <p:blipFill>
          <a:blip r:embed="rId13"/>
          <a:stretch>
            <a:fillRect/>
          </a:stretch>
        </p:blipFill>
        <p:spPr>
          <a:xfrm>
            <a:off x="2807542" y="4801723"/>
            <a:ext cx="5705889" cy="1428413"/>
          </a:xfrm>
          <a:prstGeom prst="rect">
            <a:avLst/>
          </a:prstGeom>
        </p:spPr>
      </p:pic>
    </p:spTree>
    <p:extLst>
      <p:ext uri="{BB962C8B-B14F-4D97-AF65-F5344CB8AC3E}">
        <p14:creationId xmlns:p14="http://schemas.microsoft.com/office/powerpoint/2010/main" val="21017297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116D-434B-2C4A-A9BA-B4383F71ACA8}"/>
              </a:ext>
            </a:extLst>
          </p:cNvPr>
          <p:cNvSpPr>
            <a:spLocks noGrp="1"/>
          </p:cNvSpPr>
          <p:nvPr>
            <p:ph type="title"/>
          </p:nvPr>
        </p:nvSpPr>
        <p:spPr>
          <a:xfrm>
            <a:off x="1620159" y="663020"/>
            <a:ext cx="5716306" cy="679396"/>
          </a:xfrm>
        </p:spPr>
        <p:txBody>
          <a:bodyPr>
            <a:normAutofit/>
          </a:bodyPr>
          <a:lstStyle/>
          <a:p>
            <a:r>
              <a:rPr lang="en-US" b="1" dirty="0">
                <a:solidFill>
                  <a:srgbClr val="A5300F"/>
                </a:solidFill>
              </a:rPr>
              <a:t>Publications &amp; Methods</a:t>
            </a:r>
          </a:p>
        </p:txBody>
      </p:sp>
      <p:sp>
        <p:nvSpPr>
          <p:cNvPr id="3" name="Content Placeholder 2">
            <a:extLst>
              <a:ext uri="{FF2B5EF4-FFF2-40B4-BE49-F238E27FC236}">
                <a16:creationId xmlns:a16="http://schemas.microsoft.com/office/drawing/2014/main" id="{61DE9B81-A98D-2943-BA8A-D691854EFE7E}"/>
              </a:ext>
            </a:extLst>
          </p:cNvPr>
          <p:cNvSpPr>
            <a:spLocks noGrp="1"/>
          </p:cNvSpPr>
          <p:nvPr>
            <p:ph idx="1"/>
          </p:nvPr>
        </p:nvSpPr>
        <p:spPr>
          <a:xfrm>
            <a:off x="2215102" y="1519604"/>
            <a:ext cx="8915400" cy="4154590"/>
          </a:xfrm>
        </p:spPr>
        <p:txBody>
          <a:bodyPr>
            <a:normAutofit/>
          </a:bodyPr>
          <a:lstStyle/>
          <a:p>
            <a:r>
              <a:rPr lang="en-US" sz="2800" dirty="0"/>
              <a:t>A Neural Algorithm of Artistic Style(2015)</a:t>
            </a:r>
          </a:p>
        </p:txBody>
      </p:sp>
      <p:pic>
        <p:nvPicPr>
          <p:cNvPr id="6" name="Picture 5">
            <a:extLst>
              <a:ext uri="{FF2B5EF4-FFF2-40B4-BE49-F238E27FC236}">
                <a16:creationId xmlns:a16="http://schemas.microsoft.com/office/drawing/2014/main" id="{D6CF4D0A-0D64-4543-A7FA-7F4BED523EAE}"/>
              </a:ext>
            </a:extLst>
          </p:cNvPr>
          <p:cNvPicPr>
            <a:picLocks noChangeAspect="1"/>
          </p:cNvPicPr>
          <p:nvPr/>
        </p:nvPicPr>
        <p:blipFill>
          <a:blip r:embed="rId3"/>
          <a:stretch>
            <a:fillRect/>
          </a:stretch>
        </p:blipFill>
        <p:spPr>
          <a:xfrm>
            <a:off x="2027444" y="2178221"/>
            <a:ext cx="5703392" cy="4157692"/>
          </a:xfrm>
          <a:prstGeom prst="rect">
            <a:avLst/>
          </a:prstGeom>
        </p:spPr>
      </p:pic>
      <p:pic>
        <p:nvPicPr>
          <p:cNvPr id="8" name="Graphic 7" descr="Arrow: Slight curve">
            <a:extLst>
              <a:ext uri="{FF2B5EF4-FFF2-40B4-BE49-F238E27FC236}">
                <a16:creationId xmlns:a16="http://schemas.microsoft.com/office/drawing/2014/main" id="{67BCD2A5-DB97-2B4A-99A8-CACB38B6FB5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20092992">
            <a:off x="7647748" y="2515366"/>
            <a:ext cx="914400" cy="914400"/>
          </a:xfrm>
          <a:prstGeom prst="rect">
            <a:avLst/>
          </a:prstGeom>
        </p:spPr>
      </p:pic>
      <p:sp>
        <p:nvSpPr>
          <p:cNvPr id="9" name="TextBox 8">
            <a:extLst>
              <a:ext uri="{FF2B5EF4-FFF2-40B4-BE49-F238E27FC236}">
                <a16:creationId xmlns:a16="http://schemas.microsoft.com/office/drawing/2014/main" id="{12EB4D51-8AB5-304D-8157-C2E085B64D1E}"/>
              </a:ext>
            </a:extLst>
          </p:cNvPr>
          <p:cNvSpPr txBox="1"/>
          <p:nvPr/>
        </p:nvSpPr>
        <p:spPr>
          <a:xfrm>
            <a:off x="8418221" y="2201204"/>
            <a:ext cx="3583382" cy="1200329"/>
          </a:xfrm>
          <a:prstGeom prst="rect">
            <a:avLst/>
          </a:prstGeom>
          <a:noFill/>
        </p:spPr>
        <p:txBody>
          <a:bodyPr wrap="square" rtlCol="0">
            <a:spAutoFit/>
          </a:bodyPr>
          <a:lstStyle/>
          <a:p>
            <a:r>
              <a:rPr lang="en-US" sz="2400" dirty="0">
                <a:solidFill>
                  <a:srgbClr val="A5300F"/>
                </a:solidFill>
              </a:rPr>
              <a:t>Stationary, multi-scale representation:</a:t>
            </a:r>
          </a:p>
          <a:p>
            <a:r>
              <a:rPr lang="en-US" sz="2400" b="1" i="1" dirty="0">
                <a:solidFill>
                  <a:srgbClr val="A5300F"/>
                </a:solidFill>
              </a:rPr>
              <a:t>Style representation</a:t>
            </a:r>
          </a:p>
        </p:txBody>
      </p:sp>
      <p:pic>
        <p:nvPicPr>
          <p:cNvPr id="10" name="Graphic 9" descr="Arrow: Slight curve">
            <a:extLst>
              <a:ext uri="{FF2B5EF4-FFF2-40B4-BE49-F238E27FC236}">
                <a16:creationId xmlns:a16="http://schemas.microsoft.com/office/drawing/2014/main" id="{B0774640-A81B-A043-A01E-56D44E58730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2299918" flipH="1">
            <a:off x="7678173" y="5435933"/>
            <a:ext cx="958216" cy="958216"/>
          </a:xfrm>
          <a:prstGeom prst="rect">
            <a:avLst/>
          </a:prstGeom>
        </p:spPr>
      </p:pic>
      <p:sp>
        <p:nvSpPr>
          <p:cNvPr id="11" name="TextBox 10">
            <a:extLst>
              <a:ext uri="{FF2B5EF4-FFF2-40B4-BE49-F238E27FC236}">
                <a16:creationId xmlns:a16="http://schemas.microsoft.com/office/drawing/2014/main" id="{29223488-EAEC-7D4E-9FBA-70ECEC4748F6}"/>
              </a:ext>
            </a:extLst>
          </p:cNvPr>
          <p:cNvSpPr txBox="1"/>
          <p:nvPr/>
        </p:nvSpPr>
        <p:spPr>
          <a:xfrm>
            <a:off x="8531704" y="5742045"/>
            <a:ext cx="3601576" cy="830997"/>
          </a:xfrm>
          <a:prstGeom prst="rect">
            <a:avLst/>
          </a:prstGeom>
          <a:noFill/>
        </p:spPr>
        <p:txBody>
          <a:bodyPr wrap="square" rtlCol="0">
            <a:spAutoFit/>
          </a:bodyPr>
          <a:lstStyle/>
          <a:p>
            <a:r>
              <a:rPr lang="en-US" sz="2400" dirty="0">
                <a:solidFill>
                  <a:srgbClr val="A5300F"/>
                </a:solidFill>
              </a:rPr>
              <a:t>Higher layers:</a:t>
            </a:r>
          </a:p>
          <a:p>
            <a:r>
              <a:rPr lang="en-US" sz="2400" b="1" i="1" dirty="0">
                <a:solidFill>
                  <a:srgbClr val="A5300F"/>
                </a:solidFill>
              </a:rPr>
              <a:t>content representation</a:t>
            </a:r>
          </a:p>
        </p:txBody>
      </p:sp>
      <p:sp>
        <p:nvSpPr>
          <p:cNvPr id="12" name="TextBox 11">
            <a:extLst>
              <a:ext uri="{FF2B5EF4-FFF2-40B4-BE49-F238E27FC236}">
                <a16:creationId xmlns:a16="http://schemas.microsoft.com/office/drawing/2014/main" id="{F99BC035-797D-3D42-A738-73D5FAFFD900}"/>
              </a:ext>
            </a:extLst>
          </p:cNvPr>
          <p:cNvSpPr txBox="1"/>
          <p:nvPr/>
        </p:nvSpPr>
        <p:spPr>
          <a:xfrm>
            <a:off x="37299" y="5012474"/>
            <a:ext cx="2069959" cy="1323439"/>
          </a:xfrm>
          <a:prstGeom prst="rect">
            <a:avLst/>
          </a:prstGeom>
          <a:noFill/>
        </p:spPr>
        <p:txBody>
          <a:bodyPr wrap="square" rtlCol="0">
            <a:spAutoFit/>
          </a:bodyPr>
          <a:lstStyle/>
          <a:p>
            <a:pPr algn="r"/>
            <a:r>
              <a:rPr lang="en-US" sz="2000" b="1" dirty="0">
                <a:solidFill>
                  <a:srgbClr val="A5300F"/>
                </a:solidFill>
              </a:rPr>
              <a:t>Convolutional</a:t>
            </a:r>
          </a:p>
          <a:p>
            <a:pPr algn="r"/>
            <a:r>
              <a:rPr lang="en-US" sz="2000" b="1" dirty="0">
                <a:solidFill>
                  <a:srgbClr val="A5300F"/>
                </a:solidFill>
              </a:rPr>
              <a:t>Neural </a:t>
            </a:r>
          </a:p>
          <a:p>
            <a:pPr algn="r"/>
            <a:r>
              <a:rPr lang="en-US" sz="2000" b="1" dirty="0">
                <a:solidFill>
                  <a:srgbClr val="A5300F"/>
                </a:solidFill>
              </a:rPr>
              <a:t>Network</a:t>
            </a:r>
          </a:p>
          <a:p>
            <a:pPr algn="r"/>
            <a:r>
              <a:rPr lang="en-US" sz="2000" b="1" dirty="0">
                <a:solidFill>
                  <a:srgbClr val="A5300F"/>
                </a:solidFill>
              </a:rPr>
              <a:t>(CNN)</a:t>
            </a:r>
          </a:p>
        </p:txBody>
      </p:sp>
      <p:pic>
        <p:nvPicPr>
          <p:cNvPr id="14" name="Graphic 13" descr="Exclamation mark">
            <a:extLst>
              <a:ext uri="{FF2B5EF4-FFF2-40B4-BE49-F238E27FC236}">
                <a16:creationId xmlns:a16="http://schemas.microsoft.com/office/drawing/2014/main" id="{0847DD33-3689-5444-870C-8F3B4D5F22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92047" y="3935027"/>
            <a:ext cx="914400" cy="914400"/>
          </a:xfrm>
          <a:prstGeom prst="rect">
            <a:avLst/>
          </a:prstGeom>
        </p:spPr>
      </p:pic>
      <p:sp>
        <p:nvSpPr>
          <p:cNvPr id="15" name="TextBox 14">
            <a:extLst>
              <a:ext uri="{FF2B5EF4-FFF2-40B4-BE49-F238E27FC236}">
                <a16:creationId xmlns:a16="http://schemas.microsoft.com/office/drawing/2014/main" id="{3E81F46B-C7D9-FA40-9435-787FD80030AE}"/>
              </a:ext>
            </a:extLst>
          </p:cNvPr>
          <p:cNvSpPr txBox="1"/>
          <p:nvPr/>
        </p:nvSpPr>
        <p:spPr>
          <a:xfrm>
            <a:off x="8418221" y="3810490"/>
            <a:ext cx="3460501" cy="1446550"/>
          </a:xfrm>
          <a:prstGeom prst="rect">
            <a:avLst/>
          </a:prstGeom>
          <a:noFill/>
        </p:spPr>
        <p:txBody>
          <a:bodyPr wrap="square" rtlCol="0">
            <a:spAutoFit/>
          </a:bodyPr>
          <a:lstStyle/>
          <a:p>
            <a:r>
              <a:rPr lang="en-US" sz="2200" dirty="0"/>
              <a:t>Key finding:</a:t>
            </a:r>
          </a:p>
          <a:p>
            <a:r>
              <a:rPr lang="en-US" sz="2200" dirty="0"/>
              <a:t>The representations of content and style in the CNN are separable</a:t>
            </a:r>
          </a:p>
        </p:txBody>
      </p:sp>
    </p:spTree>
    <p:extLst>
      <p:ext uri="{BB962C8B-B14F-4D97-AF65-F5344CB8AC3E}">
        <p14:creationId xmlns:p14="http://schemas.microsoft.com/office/powerpoint/2010/main" val="2477083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116D-434B-2C4A-A9BA-B4383F71ACA8}"/>
              </a:ext>
            </a:extLst>
          </p:cNvPr>
          <p:cNvSpPr>
            <a:spLocks noGrp="1"/>
          </p:cNvSpPr>
          <p:nvPr>
            <p:ph type="title"/>
          </p:nvPr>
        </p:nvSpPr>
        <p:spPr>
          <a:xfrm>
            <a:off x="1620159" y="663020"/>
            <a:ext cx="6798062" cy="679396"/>
          </a:xfrm>
        </p:spPr>
        <p:txBody>
          <a:bodyPr>
            <a:normAutofit fontScale="90000"/>
          </a:bodyPr>
          <a:lstStyle/>
          <a:p>
            <a:r>
              <a:rPr lang="en-US" b="1" dirty="0">
                <a:solidFill>
                  <a:srgbClr val="A5300F"/>
                </a:solidFill>
              </a:rPr>
              <a:t>Publications &amp; Methods – Cont.</a:t>
            </a:r>
          </a:p>
        </p:txBody>
      </p:sp>
      <p:sp>
        <p:nvSpPr>
          <p:cNvPr id="3" name="Content Placeholder 2">
            <a:extLst>
              <a:ext uri="{FF2B5EF4-FFF2-40B4-BE49-F238E27FC236}">
                <a16:creationId xmlns:a16="http://schemas.microsoft.com/office/drawing/2014/main" id="{61DE9B81-A98D-2943-BA8A-D691854EFE7E}"/>
              </a:ext>
            </a:extLst>
          </p:cNvPr>
          <p:cNvSpPr>
            <a:spLocks noGrp="1"/>
          </p:cNvSpPr>
          <p:nvPr>
            <p:ph idx="1"/>
          </p:nvPr>
        </p:nvSpPr>
        <p:spPr>
          <a:xfrm>
            <a:off x="2215102" y="1519604"/>
            <a:ext cx="8915400" cy="4154590"/>
          </a:xfrm>
        </p:spPr>
        <p:txBody>
          <a:bodyPr>
            <a:normAutofit/>
          </a:bodyPr>
          <a:lstStyle/>
          <a:p>
            <a:r>
              <a:rPr lang="en-US" sz="2800" dirty="0"/>
              <a:t>More work may be included:</a:t>
            </a:r>
          </a:p>
          <a:p>
            <a:pPr lvl="1"/>
            <a:r>
              <a:rPr lang="en-US" sz="2600" dirty="0"/>
              <a:t>Perceptual Losses for Real-Time Style Transfer and Super-Resolution(2016)</a:t>
            </a:r>
          </a:p>
          <a:p>
            <a:pPr lvl="1"/>
            <a:r>
              <a:rPr lang="en-US" sz="2600" dirty="0"/>
              <a:t>Unpaired Image-to-Image Translation using Cycle-Consistent Adversarial Networks(2017)</a:t>
            </a:r>
          </a:p>
          <a:p>
            <a:pPr lvl="1"/>
            <a:endParaRPr lang="en-US" sz="2600" dirty="0"/>
          </a:p>
        </p:txBody>
      </p:sp>
    </p:spTree>
    <p:extLst>
      <p:ext uri="{BB962C8B-B14F-4D97-AF65-F5344CB8AC3E}">
        <p14:creationId xmlns:p14="http://schemas.microsoft.com/office/powerpoint/2010/main" val="1919966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43116D-434B-2C4A-A9BA-B4383F71ACA8}"/>
              </a:ext>
            </a:extLst>
          </p:cNvPr>
          <p:cNvSpPr>
            <a:spLocks noGrp="1"/>
          </p:cNvSpPr>
          <p:nvPr>
            <p:ph type="title"/>
          </p:nvPr>
        </p:nvSpPr>
        <p:spPr>
          <a:xfrm>
            <a:off x="1620158" y="663020"/>
            <a:ext cx="3282581" cy="679396"/>
          </a:xfrm>
        </p:spPr>
        <p:txBody>
          <a:bodyPr>
            <a:normAutofit/>
          </a:bodyPr>
          <a:lstStyle/>
          <a:p>
            <a:r>
              <a:rPr lang="en-US" b="1" dirty="0">
                <a:solidFill>
                  <a:srgbClr val="A5300F"/>
                </a:solidFill>
              </a:rPr>
              <a:t>Results</a:t>
            </a:r>
          </a:p>
        </p:txBody>
      </p:sp>
      <p:pic>
        <p:nvPicPr>
          <p:cNvPr id="5" name="Content Placeholder 4">
            <a:extLst>
              <a:ext uri="{FF2B5EF4-FFF2-40B4-BE49-F238E27FC236}">
                <a16:creationId xmlns:a16="http://schemas.microsoft.com/office/drawing/2014/main" id="{D11CEBA7-4C73-7740-A9EB-E1F958BCFF51}"/>
              </a:ext>
            </a:extLst>
          </p:cNvPr>
          <p:cNvPicPr>
            <a:picLocks noGrp="1" noChangeAspect="1"/>
          </p:cNvPicPr>
          <p:nvPr>
            <p:ph idx="1"/>
          </p:nvPr>
        </p:nvPicPr>
        <p:blipFill rotWithShape="1">
          <a:blip r:embed="rId2"/>
          <a:srcRect t="-66" b="-66"/>
          <a:stretch/>
        </p:blipFill>
        <p:spPr>
          <a:xfrm>
            <a:off x="8062606" y="2020186"/>
            <a:ext cx="3534003" cy="2647507"/>
          </a:xfrm>
        </p:spPr>
      </p:pic>
      <p:pic>
        <p:nvPicPr>
          <p:cNvPr id="7" name="Picture 6">
            <a:extLst>
              <a:ext uri="{FF2B5EF4-FFF2-40B4-BE49-F238E27FC236}">
                <a16:creationId xmlns:a16="http://schemas.microsoft.com/office/drawing/2014/main" id="{8046E98C-6769-CB43-8907-37C555A05C32}"/>
              </a:ext>
            </a:extLst>
          </p:cNvPr>
          <p:cNvPicPr>
            <a:picLocks noChangeAspect="1"/>
          </p:cNvPicPr>
          <p:nvPr/>
        </p:nvPicPr>
        <p:blipFill>
          <a:blip r:embed="rId3"/>
          <a:stretch>
            <a:fillRect/>
          </a:stretch>
        </p:blipFill>
        <p:spPr>
          <a:xfrm>
            <a:off x="1024303" y="2020186"/>
            <a:ext cx="3530010" cy="2647507"/>
          </a:xfrm>
          <a:prstGeom prst="rect">
            <a:avLst/>
          </a:prstGeom>
        </p:spPr>
      </p:pic>
      <p:pic>
        <p:nvPicPr>
          <p:cNvPr id="9" name="Picture 8">
            <a:extLst>
              <a:ext uri="{FF2B5EF4-FFF2-40B4-BE49-F238E27FC236}">
                <a16:creationId xmlns:a16="http://schemas.microsoft.com/office/drawing/2014/main" id="{E6ECFC41-9B85-DC4F-AAD3-E8CB286E1C06}"/>
              </a:ext>
            </a:extLst>
          </p:cNvPr>
          <p:cNvPicPr>
            <a:picLocks noChangeAspect="1"/>
          </p:cNvPicPr>
          <p:nvPr/>
        </p:nvPicPr>
        <p:blipFill>
          <a:blip r:embed="rId4"/>
          <a:stretch>
            <a:fillRect/>
          </a:stretch>
        </p:blipFill>
        <p:spPr>
          <a:xfrm>
            <a:off x="5259984" y="2357473"/>
            <a:ext cx="1972931" cy="1972931"/>
          </a:xfrm>
          <a:prstGeom prst="rect">
            <a:avLst/>
          </a:prstGeom>
        </p:spPr>
      </p:pic>
      <p:sp>
        <p:nvSpPr>
          <p:cNvPr id="11" name="Rectangle 10">
            <a:extLst>
              <a:ext uri="{FF2B5EF4-FFF2-40B4-BE49-F238E27FC236}">
                <a16:creationId xmlns:a16="http://schemas.microsoft.com/office/drawing/2014/main" id="{2441DC91-43A7-694A-913E-812330A7A151}"/>
              </a:ext>
            </a:extLst>
          </p:cNvPr>
          <p:cNvSpPr/>
          <p:nvPr/>
        </p:nvSpPr>
        <p:spPr>
          <a:xfrm>
            <a:off x="7701020" y="3195233"/>
            <a:ext cx="237566" cy="369332"/>
          </a:xfrm>
          <a:prstGeom prst="rect">
            <a:avLst/>
          </a:prstGeom>
        </p:spPr>
        <p:txBody>
          <a:bodyPr wrap="none">
            <a:spAutoFit/>
          </a:bodyPr>
          <a:lstStyle/>
          <a:p>
            <a:r>
              <a:rPr lang="en-US" dirty="0">
                <a:solidFill>
                  <a:srgbClr val="000000"/>
                </a:solidFill>
                <a:latin typeface="-webkit-standard"/>
              </a:rPr>
              <a:t> </a:t>
            </a:r>
            <a:endParaRPr lang="en-US" dirty="0"/>
          </a:p>
        </p:txBody>
      </p:sp>
      <p:sp>
        <p:nvSpPr>
          <p:cNvPr id="13" name="Rectangle 12">
            <a:extLst>
              <a:ext uri="{FF2B5EF4-FFF2-40B4-BE49-F238E27FC236}">
                <a16:creationId xmlns:a16="http://schemas.microsoft.com/office/drawing/2014/main" id="{046BDBFD-33D4-034B-AAFA-C31D03A9BB45}"/>
              </a:ext>
            </a:extLst>
          </p:cNvPr>
          <p:cNvSpPr/>
          <p:nvPr/>
        </p:nvSpPr>
        <p:spPr>
          <a:xfrm>
            <a:off x="5977217" y="3244334"/>
            <a:ext cx="237566" cy="369332"/>
          </a:xfrm>
          <a:prstGeom prst="rect">
            <a:avLst/>
          </a:prstGeom>
        </p:spPr>
        <p:txBody>
          <a:bodyPr wrap="none">
            <a:spAutoFit/>
          </a:bodyPr>
          <a:lstStyle/>
          <a:p>
            <a:r>
              <a:rPr lang="en-US" dirty="0">
                <a:solidFill>
                  <a:srgbClr val="000000"/>
                </a:solidFill>
                <a:latin typeface="-webkit-standard"/>
              </a:rPr>
              <a:t> </a:t>
            </a:r>
            <a:endParaRPr lang="en-US" dirty="0"/>
          </a:p>
        </p:txBody>
      </p:sp>
      <p:pic>
        <p:nvPicPr>
          <p:cNvPr id="15" name="Graphic 14" descr="Add">
            <a:extLst>
              <a:ext uri="{FF2B5EF4-FFF2-40B4-BE49-F238E27FC236}">
                <a16:creationId xmlns:a16="http://schemas.microsoft.com/office/drawing/2014/main" id="{4395DAF3-D9A5-9C4B-A2CC-942C90F5A6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80435" y="3108067"/>
            <a:ext cx="641866" cy="641866"/>
          </a:xfrm>
          <a:prstGeom prst="rect">
            <a:avLst/>
          </a:prstGeom>
        </p:spPr>
      </p:pic>
      <p:pic>
        <p:nvPicPr>
          <p:cNvPr id="17" name="Graphic 16" descr="Pause">
            <a:extLst>
              <a:ext uri="{FF2B5EF4-FFF2-40B4-BE49-F238E27FC236}">
                <a16:creationId xmlns:a16="http://schemas.microsoft.com/office/drawing/2014/main" id="{819FF8F7-62C5-644A-B309-F21CDC1E993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7375762" y="3115340"/>
            <a:ext cx="498326" cy="627321"/>
          </a:xfrm>
          <a:prstGeom prst="rect">
            <a:avLst/>
          </a:prstGeom>
        </p:spPr>
      </p:pic>
    </p:spTree>
    <p:extLst>
      <p:ext uri="{BB962C8B-B14F-4D97-AF65-F5344CB8AC3E}">
        <p14:creationId xmlns:p14="http://schemas.microsoft.com/office/powerpoint/2010/main" val="24677232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441DC91-43A7-694A-913E-812330A7A151}"/>
              </a:ext>
            </a:extLst>
          </p:cNvPr>
          <p:cNvSpPr/>
          <p:nvPr/>
        </p:nvSpPr>
        <p:spPr>
          <a:xfrm>
            <a:off x="7701020" y="3195233"/>
            <a:ext cx="237566" cy="369332"/>
          </a:xfrm>
          <a:prstGeom prst="rect">
            <a:avLst/>
          </a:prstGeom>
        </p:spPr>
        <p:txBody>
          <a:bodyPr wrap="none">
            <a:spAutoFit/>
          </a:bodyPr>
          <a:lstStyle/>
          <a:p>
            <a:r>
              <a:rPr lang="en-US" dirty="0">
                <a:solidFill>
                  <a:srgbClr val="000000"/>
                </a:solidFill>
                <a:latin typeface="-webkit-standard"/>
              </a:rPr>
              <a:t> </a:t>
            </a:r>
            <a:endParaRPr lang="en-US" dirty="0"/>
          </a:p>
        </p:txBody>
      </p:sp>
      <p:sp>
        <p:nvSpPr>
          <p:cNvPr id="13" name="Rectangle 12">
            <a:extLst>
              <a:ext uri="{FF2B5EF4-FFF2-40B4-BE49-F238E27FC236}">
                <a16:creationId xmlns:a16="http://schemas.microsoft.com/office/drawing/2014/main" id="{046BDBFD-33D4-034B-AAFA-C31D03A9BB45}"/>
              </a:ext>
            </a:extLst>
          </p:cNvPr>
          <p:cNvSpPr/>
          <p:nvPr/>
        </p:nvSpPr>
        <p:spPr>
          <a:xfrm>
            <a:off x="5977217" y="3244334"/>
            <a:ext cx="237566" cy="369332"/>
          </a:xfrm>
          <a:prstGeom prst="rect">
            <a:avLst/>
          </a:prstGeom>
        </p:spPr>
        <p:txBody>
          <a:bodyPr wrap="none">
            <a:spAutoFit/>
          </a:bodyPr>
          <a:lstStyle/>
          <a:p>
            <a:r>
              <a:rPr lang="en-US" dirty="0">
                <a:solidFill>
                  <a:srgbClr val="000000"/>
                </a:solidFill>
                <a:latin typeface="-webkit-standard"/>
              </a:rPr>
              <a:t> </a:t>
            </a:r>
            <a:endParaRPr lang="en-US" dirty="0"/>
          </a:p>
        </p:txBody>
      </p:sp>
      <p:sp>
        <p:nvSpPr>
          <p:cNvPr id="6" name="Rectangle 5">
            <a:extLst>
              <a:ext uri="{FF2B5EF4-FFF2-40B4-BE49-F238E27FC236}">
                <a16:creationId xmlns:a16="http://schemas.microsoft.com/office/drawing/2014/main" id="{DB66ACFA-E3EA-8748-868C-34CC8B30C77E}"/>
              </a:ext>
            </a:extLst>
          </p:cNvPr>
          <p:cNvSpPr/>
          <p:nvPr/>
        </p:nvSpPr>
        <p:spPr>
          <a:xfrm>
            <a:off x="4561367" y="0"/>
            <a:ext cx="5741581"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8AA3FC96-4C63-2F40-A1E6-CE8753A76F4D}"/>
              </a:ext>
            </a:extLst>
          </p:cNvPr>
          <p:cNvSpPr txBox="1">
            <a:spLocks/>
          </p:cNvSpPr>
          <p:nvPr/>
        </p:nvSpPr>
        <p:spPr>
          <a:xfrm>
            <a:off x="5000181" y="4979012"/>
            <a:ext cx="3282581" cy="679396"/>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400" b="1" dirty="0">
                <a:solidFill>
                  <a:schemeClr val="bg1"/>
                </a:solidFill>
              </a:rPr>
              <a:t>Thank you!</a:t>
            </a:r>
          </a:p>
        </p:txBody>
      </p:sp>
    </p:spTree>
    <p:extLst>
      <p:ext uri="{BB962C8B-B14F-4D97-AF65-F5344CB8AC3E}">
        <p14:creationId xmlns:p14="http://schemas.microsoft.com/office/powerpoint/2010/main" val="4016918529"/>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288</TotalTime>
  <Words>311</Words>
  <Application>Microsoft Macintosh PowerPoint</Application>
  <PresentationFormat>Widescreen</PresentationFormat>
  <Paragraphs>77</Paragraphs>
  <Slides>8</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-webkit-standard</vt:lpstr>
      <vt:lpstr>Arial</vt:lpstr>
      <vt:lpstr>Calibri</vt:lpstr>
      <vt:lpstr>Century Gothic</vt:lpstr>
      <vt:lpstr>Wingdings 3</vt:lpstr>
      <vt:lpstr>Wisp</vt:lpstr>
      <vt:lpstr>Style Transfer -from real photos to artworks </vt:lpstr>
      <vt:lpstr>Style Transfer</vt:lpstr>
      <vt:lpstr>Why this?</vt:lpstr>
      <vt:lpstr>Data</vt:lpstr>
      <vt:lpstr>Publications &amp; Methods</vt:lpstr>
      <vt:lpstr>Publications &amp; Methods – Cont.</vt:lpstr>
      <vt:lpstr>Results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Style Transfer -from real photos to artworks </dc:title>
  <dc:creator>Microsoft Office User</dc:creator>
  <cp:lastModifiedBy>Microsoft Office User</cp:lastModifiedBy>
  <cp:revision>22</cp:revision>
  <dcterms:created xsi:type="dcterms:W3CDTF">2019-06-04T03:25:21Z</dcterms:created>
  <dcterms:modified xsi:type="dcterms:W3CDTF">2019-06-04T20:52:49Z</dcterms:modified>
</cp:coreProperties>
</file>